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Proxima Nova"/>
      <p:regular r:id="rId15"/>
      <p:bold r:id="rId16"/>
      <p:italic r:id="rId17"/>
      <p:boldItalic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Roboto-regular.fntdata"/><Relationship Id="rId10" Type="http://schemas.openxmlformats.org/officeDocument/2006/relationships/slide" Target="slides/slide4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ProximaNova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ProximaNova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17f359943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f17f35994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028283a2b_0_3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e028283a2b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Strengths, weaknesses, normal versions, not happy, all unique/something special, take challenge, call, courage despite fear, </a:t>
            </a:r>
            <a:r>
              <a:rPr lang="en">
                <a:solidFill>
                  <a:schemeClr val="dk1"/>
                </a:solidFill>
              </a:rPr>
              <a:t>fight</a:t>
            </a:r>
            <a:r>
              <a:rPr lang="en">
                <a:solidFill>
                  <a:schemeClr val="dk1"/>
                </a:solidFill>
              </a:rPr>
              <a:t> big battles,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028283a2b_0_3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e028283a2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5min: </a:t>
            </a:r>
            <a:r>
              <a:rPr b="1" lang="en">
                <a:solidFill>
                  <a:schemeClr val="dk1"/>
                </a:solidFill>
              </a:rPr>
              <a:t>T=45min (Transformed School Culture) - how this strategy turned around classrooms.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Appreciation: thank you, please, certificate, gift card (Staff recognition ideas), fill my cup.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CCEI- invest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did that feel?  Give = receive.  Show evidence.  Universal law. Company example. Relationship.  At home, spouse, child, ex.  Transformed school cultures with this.  (students, staff, students to teachers, etc)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b86aeb10c_0_2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b86aeb10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7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7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1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90251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5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57151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hasCustomPrompt="1" type="title"/>
          </p:nvPr>
        </p:nvSpPr>
        <p:spPr>
          <a:xfrm>
            <a:off x="475503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5503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>
            <p:ph type="ctrTitle"/>
          </p:nvPr>
        </p:nvSpPr>
        <p:spPr>
          <a:xfrm>
            <a:off x="390527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390527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226079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226075" y="1465800"/>
            <a:ext cx="31590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 flipH="1" rot="10800000">
            <a:off x="2331725" y="25"/>
            <a:ext cx="6812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 rot="-5400000">
            <a:off x="-185725" y="2463175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6076" y="357800"/>
            <a:ext cx="18705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6075" y="1465800"/>
            <a:ext cx="31590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 flipH="1" rot="10800000">
            <a:off x="0" y="1487700"/>
            <a:ext cx="9144000" cy="365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/>
          <p:nvPr>
            <p:ph type="title"/>
          </p:nvPr>
        </p:nvSpPr>
        <p:spPr>
          <a:xfrm>
            <a:off x="471903" y="5217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26079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26075" y="1465800"/>
            <a:ext cx="31590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 flipH="1" rot="10800000">
            <a:off x="0" y="1087500"/>
            <a:ext cx="9144000" cy="40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>
            <p:ph type="title"/>
          </p:nvPr>
        </p:nvSpPr>
        <p:spPr>
          <a:xfrm>
            <a:off x="471903" y="2180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/>
          <p:nvPr/>
        </p:nvSpPr>
        <p:spPr>
          <a:xfrm flipH="1" rot="10800000">
            <a:off x="0" y="764100"/>
            <a:ext cx="9144000" cy="437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3"/>
          <p:cNvSpPr txBox="1"/>
          <p:nvPr>
            <p:ph type="title"/>
          </p:nvPr>
        </p:nvSpPr>
        <p:spPr>
          <a:xfrm>
            <a:off x="471903" y="656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 txBox="1"/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471903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25"/>
          <p:cNvSpPr txBox="1"/>
          <p:nvPr>
            <p:ph idx="2" type="body"/>
          </p:nvPr>
        </p:nvSpPr>
        <p:spPr>
          <a:xfrm>
            <a:off x="4694251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60951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8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TITLE_ONLY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9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2022 Legacy Mastery Academy ®	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90251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57151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 flipH="1" rot="10800000">
            <a:off x="2331725" y="25"/>
            <a:ext cx="6812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 rot="-5400000">
            <a:off x="-185725" y="2463175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226076" y="357800"/>
            <a:ext cx="18705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26075" y="1465800"/>
            <a:ext cx="31590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hasCustomPrompt="1" type="title"/>
          </p:nvPr>
        </p:nvSpPr>
        <p:spPr>
          <a:xfrm>
            <a:off x="475503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75503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flipH="1" rot="10800000">
            <a:off x="0" y="1487700"/>
            <a:ext cx="9144000" cy="365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471903" y="5217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5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 flipH="1" rot="10800000">
            <a:off x="0" y="1087500"/>
            <a:ext cx="9144000" cy="40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471903" y="2180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 rot="10800000">
            <a:off x="0" y="764100"/>
            <a:ext cx="9144000" cy="437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>
            <p:ph type="title"/>
          </p:nvPr>
        </p:nvSpPr>
        <p:spPr>
          <a:xfrm>
            <a:off x="471903" y="656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7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71903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694251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9"/>
          <p:cNvSpPr txBox="1"/>
          <p:nvPr/>
        </p:nvSpPr>
        <p:spPr>
          <a:xfrm>
            <a:off x="31325" y="4932125"/>
            <a:ext cx="91440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5943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Helvetica Neue"/>
                <a:ea typeface="Helvetica Neue"/>
                <a:cs typeface="Helvetica Neue"/>
                <a:sym typeface="Helvetica Neue"/>
              </a:rPr>
              <a:t>Copyright © 2018 Legacy Mastery Academy ®	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60951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007BB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007BB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71903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b="1" i="0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71903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www.legacymasteryacademy.org/sel-curriculu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cfVY9wLKltA" TargetMode="External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lxC0yryOoRo" TargetMode="External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forms/d/e/1FAIpQLSdpDYHE6ZJJOvh35wUVKwUwz0CNtOY6feHyTyyKM-rzzv6Wyw/viewform" TargetMode="External"/><Relationship Id="rId5" Type="http://schemas.openxmlformats.org/officeDocument/2006/relationships/hyperlink" Target="https://docs.google.com/forms/d/e/1FAIpQLSdpDYHE6ZJJOvh35wUVKwUwz0CNtOY6feHyTyyKM-rzzv6Wyw/viewform" TargetMode="External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ctrTitle"/>
          </p:nvPr>
        </p:nvSpPr>
        <p:spPr>
          <a:xfrm>
            <a:off x="390529" y="2207125"/>
            <a:ext cx="8222100" cy="172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300"/>
              <a:t>Create Your Own Superhero!</a:t>
            </a:r>
            <a:r>
              <a:rPr lang="en" sz="3300"/>
              <a:t> </a:t>
            </a:r>
            <a:endParaRPr sz="3300"/>
          </a:p>
        </p:txBody>
      </p:sp>
      <p:sp>
        <p:nvSpPr>
          <p:cNvPr id="182" name="Google Shape;182;p33"/>
          <p:cNvSpPr txBox="1"/>
          <p:nvPr>
            <p:ph idx="1" type="subTitle"/>
          </p:nvPr>
        </p:nvSpPr>
        <p:spPr>
          <a:xfrm>
            <a:off x="390529" y="3802484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solidFill>
                  <a:srgbClr val="FFDC00"/>
                </a:solidFill>
              </a:rPr>
              <a:t>Module 6: Living With Purpose</a:t>
            </a:r>
            <a:endParaRPr b="1" sz="2000">
              <a:solidFill>
                <a:srgbClr val="FFDC00"/>
              </a:solidFill>
            </a:endParaRPr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278950"/>
            <a:ext cx="1993200" cy="19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>
            <a:hlinkClick action="ppaction://hlinkshowjump?jump=nextslide"/>
          </p:cNvPr>
          <p:cNvSpPr/>
          <p:nvPr/>
        </p:nvSpPr>
        <p:spPr>
          <a:xfrm>
            <a:off x="8612629" y="4624358"/>
            <a:ext cx="482100" cy="432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0404" y="60000"/>
                </a:moveTo>
                <a:lnTo>
                  <a:pt x="19596" y="15000"/>
                </a:lnTo>
                <a:lnTo>
                  <a:pt x="19596" y="105000"/>
                </a:lnTo>
                <a:close/>
              </a:path>
              <a:path extrusionOk="0" fill="darken" h="120000" w="120000">
                <a:moveTo>
                  <a:pt x="100404" y="60000"/>
                </a:moveTo>
                <a:lnTo>
                  <a:pt x="19596" y="15000"/>
                </a:lnTo>
                <a:lnTo>
                  <a:pt x="19596" y="105000"/>
                </a:lnTo>
                <a:close/>
              </a:path>
              <a:path extrusionOk="0" fill="none" h="120000" w="120000">
                <a:moveTo>
                  <a:pt x="100404" y="60000"/>
                </a:moveTo>
                <a:lnTo>
                  <a:pt x="19596" y="105000"/>
                </a:lnTo>
                <a:lnTo>
                  <a:pt x="19596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3"/>
          <p:cNvSpPr/>
          <p:nvPr/>
        </p:nvSpPr>
        <p:spPr>
          <a:xfrm>
            <a:off x="2623625" y="388150"/>
            <a:ext cx="6151500" cy="1848000"/>
          </a:xfrm>
          <a:prstGeom prst="rect">
            <a:avLst/>
          </a:prstGeom>
          <a:solidFill>
            <a:srgbClr val="FFD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Helvetica Neue"/>
                <a:ea typeface="Helvetica Neue"/>
                <a:cs typeface="Helvetica Neue"/>
                <a:sym typeface="Helvetica Neue"/>
              </a:rPr>
              <a:t>IF YOU ENJOYED THIS LESSON AND WANT MORE, CHECK OUT OUR FAMOUS </a:t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Helvetica Neue"/>
                <a:ea typeface="Helvetica Neue"/>
                <a:cs typeface="Helvetica Neue"/>
                <a:sym typeface="Helvetica Neue"/>
              </a:rPr>
              <a:t>MINDSET MASTERY SEL CURRICULUM</a:t>
            </a:r>
            <a:r>
              <a:rPr b="1" lang="en" sz="1700">
                <a:latin typeface="Helvetica Neue"/>
                <a:ea typeface="Helvetica Neue"/>
                <a:cs typeface="Helvetica Neue"/>
                <a:sym typeface="Helvetica Neue"/>
              </a:rPr>
              <a:t> AT</a:t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0277BD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https://www.legacymasteryacademy.org/sel-curriculum</a:t>
            </a:r>
            <a:endParaRPr b="1" sz="1700">
              <a:solidFill>
                <a:srgbClr val="0277B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537525" y="236400"/>
            <a:ext cx="28080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/>
              <a:t>Explore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0" y="817150"/>
            <a:ext cx="1868400" cy="4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</a:rPr>
              <a:t>Superhero Video</a:t>
            </a:r>
            <a:r>
              <a:rPr b="1" lang="en" sz="1900">
                <a:solidFill>
                  <a:srgbClr val="FFFFFF"/>
                </a:solidFill>
              </a:rPr>
              <a:t>:</a:t>
            </a:r>
            <a:r>
              <a:rPr b="1" lang="en" sz="1600">
                <a:solidFill>
                  <a:srgbClr val="FFFFFF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(Video 1min:15sec)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2222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AutoNum type="arabicPeriod"/>
            </a:pPr>
            <a:r>
              <a:rPr b="1" lang="en" sz="1700">
                <a:solidFill>
                  <a:srgbClr val="FFFFFF"/>
                </a:solidFill>
              </a:rPr>
              <a:t>What do all superheroes have in common?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cxnSp>
        <p:nvCxnSpPr>
          <p:cNvPr id="192" name="Google Shape;192;p34"/>
          <p:cNvCxnSpPr/>
          <p:nvPr/>
        </p:nvCxnSpPr>
        <p:spPr>
          <a:xfrm>
            <a:off x="198025" y="817150"/>
            <a:ext cx="1597200" cy="0"/>
          </a:xfrm>
          <a:prstGeom prst="straightConnector1">
            <a:avLst/>
          </a:prstGeom>
          <a:noFill/>
          <a:ln cap="flat" cmpd="sng" w="2857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34"/>
          <p:cNvSpPr/>
          <p:nvPr/>
        </p:nvSpPr>
        <p:spPr>
          <a:xfrm>
            <a:off x="4500" y="5012450"/>
            <a:ext cx="799200" cy="131100"/>
          </a:xfrm>
          <a:prstGeom prst="homePlate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746724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1442108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4"/>
          <p:cNvSpPr/>
          <p:nvPr/>
        </p:nvSpPr>
        <p:spPr>
          <a:xfrm>
            <a:off x="2137493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4"/>
          <p:cNvSpPr/>
          <p:nvPr/>
        </p:nvSpPr>
        <p:spPr>
          <a:xfrm>
            <a:off x="2832860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/>
          <p:nvPr/>
        </p:nvSpPr>
        <p:spPr>
          <a:xfrm>
            <a:off x="3528262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/>
          <p:nvPr/>
        </p:nvSpPr>
        <p:spPr>
          <a:xfrm>
            <a:off x="4223611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4919030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5614450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6309809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7005278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A5E0FF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7700571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8396098" y="5012450"/>
            <a:ext cx="7524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24" y="243875"/>
            <a:ext cx="491926" cy="4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0" y="4884600"/>
            <a:ext cx="509400" cy="975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roxima Nova"/>
                <a:ea typeface="Proxima Nova"/>
                <a:cs typeface="Proxima Nova"/>
                <a:sym typeface="Proxima Nova"/>
              </a:rPr>
              <a:t>3min</a:t>
            </a:r>
            <a:endParaRPr b="1"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irport Battle Scene - Team Cap (Hawkeye, Falcon, Bucky Barnes, Ant-Man, Scarlet Witch) vs Team Iron Man (War Machine, Black Widow, Black Panther, The Vision, Spider-Man) - Spiderman vs Captain America - Captain America: Civil War (2016) Movie CLIP HD  [1080p]&#10;&#10;TM &amp; © Disney (2016)&#10;&#10;Fair use. &#10;Copyright Disclaimer Under Section 107 of the Copyright Act 1976, allowance is made for &quot;fair use&quot; for purposes such as criticism, comment, news reporting, teaching, scholarship, and research. Fair use is a use permitted by copyright statute that might otherwise be infringing. Non-profit, educational or personal use tips the balance in favor of fair use. No copyright infringement intended." id="208" name="Google Shape;208;p34" title="Team Iron Man vs Team Cap - Airport Battle Scene - Captain America: Civil War - Movie CLIP H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8625" y="-10825"/>
            <a:ext cx="7275374" cy="50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idx="12" type="sldNum"/>
          </p:nvPr>
        </p:nvSpPr>
        <p:spPr>
          <a:xfrm>
            <a:off x="8523543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5"/>
          <p:cNvSpPr txBox="1"/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Create Your Superhero</a:t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 b="3618" l="0" r="0" t="8128"/>
          <a:stretch/>
        </p:blipFill>
        <p:spPr>
          <a:xfrm>
            <a:off x="4866450" y="62150"/>
            <a:ext cx="4277550" cy="509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6" name="Google Shape;216;p35"/>
          <p:cNvSpPr txBox="1"/>
          <p:nvPr/>
        </p:nvSpPr>
        <p:spPr>
          <a:xfrm>
            <a:off x="191025" y="792875"/>
            <a:ext cx="4484400" cy="4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Goals bring out our best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To know what we want out of life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To know our weaknesses so we can improve them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To remind ourselves that we matter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To remember that we have 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strengths</a:t>
            </a: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 and energy sources that will help us succeed.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500"/>
              </a:spcBef>
              <a:spcAft>
                <a:spcPts val="500"/>
              </a:spcAft>
              <a:buSzPts val="2000"/>
              <a:buFont typeface="Helvetica Neue"/>
              <a:buChar char="●"/>
            </a:pPr>
            <a:r>
              <a:rPr lang="en" sz="2000">
                <a:latin typeface="Helvetica Neue"/>
                <a:ea typeface="Helvetica Neue"/>
                <a:cs typeface="Helvetica Neue"/>
                <a:sym typeface="Helvetica Neue"/>
              </a:rPr>
              <a:t>Successful people constantly learn about themselves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Enjoy this timer and other timers at our Legacy Mastery Academy YouTube Channel.  Check out the Legacy Mastery Academy https://www.legacymasteryacademy.org/ to learn more about Social and Emotional Learning Resources, Curriculum, and Teacher Training." id="217" name="Google Shape;217;p35" title="8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0475" y="0"/>
            <a:ext cx="1273525" cy="955127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1335425" y="16350"/>
            <a:ext cx="61764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</a:rPr>
              <a:t>Stop Here</a:t>
            </a:r>
            <a:endParaRPr sz="3300">
              <a:solidFill>
                <a:srgbClr val="FFFFFF"/>
              </a:solidFill>
            </a:endParaRPr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00" y="967925"/>
            <a:ext cx="4325575" cy="354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>
            <a:hlinkClick r:id="rId4"/>
          </p:cNvPr>
          <p:cNvSpPr/>
          <p:nvPr/>
        </p:nvSpPr>
        <p:spPr>
          <a:xfrm>
            <a:off x="4527225" y="1103225"/>
            <a:ext cx="4305000" cy="1751100"/>
          </a:xfrm>
          <a:prstGeom prst="roundRect">
            <a:avLst>
              <a:gd fmla="val 16667" name="adj"/>
            </a:avLst>
          </a:prstGeom>
          <a:solidFill>
            <a:srgbClr val="FFDC00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Impact"/>
                <a:ea typeface="Impact"/>
                <a:cs typeface="Impact"/>
                <a:sym typeface="Impact"/>
              </a:rPr>
              <a:t>GOT FEEDBACK?</a:t>
            </a:r>
            <a:endParaRPr b="1" sz="48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roxima Nova"/>
                <a:ea typeface="Proxima Nova"/>
                <a:cs typeface="Proxima Nova"/>
                <a:sym typeface="Proxima Nova"/>
              </a:rPr>
              <a:t>Do you have feedback, concerns, questions, and best practices to share?</a:t>
            </a:r>
            <a:endParaRPr b="1" sz="1100" u="sng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457200" rtl="0" algn="ctr">
              <a:spcBef>
                <a:spcPts val="0"/>
              </a:spcBef>
              <a:spcAft>
                <a:spcPts val="0"/>
              </a:spcAft>
              <a:buSzPts val="1000"/>
              <a:buFont typeface="Proxima Nova"/>
              <a:buChar char="➢"/>
            </a:pPr>
            <a:r>
              <a:rPr b="1" lang="en" sz="1000" u="sng">
                <a:latin typeface="Proxima Nova"/>
                <a:ea typeface="Proxima Nova"/>
                <a:cs typeface="Proxima Nova"/>
                <a:sym typeface="Proxima Nova"/>
              </a:rPr>
              <a:t>Click</a:t>
            </a: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 here to complete our quick 1 min feedback form!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5" name="Google Shape;225;p3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5375" y="2891625"/>
            <a:ext cx="1208725" cy="19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/>
          <p:nvPr/>
        </p:nvSpPr>
        <p:spPr>
          <a:xfrm>
            <a:off x="0" y="5012450"/>
            <a:ext cx="1617000" cy="131100"/>
          </a:xfrm>
          <a:prstGeom prst="homePlate">
            <a:avLst>
              <a:gd fmla="val 50000" name="adj"/>
            </a:avLst>
          </a:prstGeom>
          <a:solidFill>
            <a:srgbClr val="0277BD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6"/>
          <p:cNvSpPr/>
          <p:nvPr/>
        </p:nvSpPr>
        <p:spPr>
          <a:xfrm>
            <a:off x="1534108" y="5012450"/>
            <a:ext cx="1617000" cy="131100"/>
          </a:xfrm>
          <a:prstGeom prst="chevron">
            <a:avLst>
              <a:gd fmla="val 50000" name="adj"/>
            </a:avLst>
          </a:prstGeom>
          <a:solidFill>
            <a:srgbClr val="0277BD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3005289" y="5012450"/>
            <a:ext cx="16170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4497112" y="5012450"/>
            <a:ext cx="1617000" cy="131100"/>
          </a:xfrm>
          <a:prstGeom prst="chevron">
            <a:avLst>
              <a:gd fmla="val 50000" name="adj"/>
            </a:avLst>
          </a:prstGeom>
          <a:solidFill>
            <a:srgbClr val="0277BD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6035866" y="5012450"/>
            <a:ext cx="1617000" cy="131100"/>
          </a:xfrm>
          <a:prstGeom prst="chevron">
            <a:avLst>
              <a:gd fmla="val 50000" name="adj"/>
            </a:avLst>
          </a:prstGeom>
          <a:solidFill>
            <a:srgbClr val="007BBA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7527086" y="5012450"/>
            <a:ext cx="1617000" cy="131100"/>
          </a:xfrm>
          <a:prstGeom prst="chevron">
            <a:avLst>
              <a:gd fmla="val 50000" name="adj"/>
            </a:avLst>
          </a:prstGeom>
          <a:solidFill>
            <a:srgbClr val="A5E0FF"/>
          </a:solidFill>
          <a:ln cap="flat" cmpd="sng" w="19050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